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4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EA1DC3-675D-4701-83AA-BD3710745AB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AF92D1-41D1-4E42-8888-5FCFE75BAA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7" y="994644"/>
            <a:ext cx="8977146" cy="486871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2" y="1066652"/>
            <a:ext cx="8844375" cy="479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6619" y="188640"/>
            <a:ext cx="891075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 </a:t>
            </a:r>
          </a:p>
          <a:p>
            <a:r>
              <a:rPr lang="ru-RU" sz="4400" dirty="0" smtClean="0"/>
              <a:t>Обращение Президента Республики Казахстан Н.А.Назарбаева к народу «Пять социальных инициатив Президента» </a:t>
            </a:r>
          </a:p>
          <a:p>
            <a:r>
              <a:rPr lang="ru-RU" sz="3600" dirty="0" smtClean="0"/>
              <a:t>        </a:t>
            </a:r>
          </a:p>
          <a:p>
            <a:pPr algn="ctr"/>
            <a:endParaRPr lang="ru-RU" sz="4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s://tengrinews.kz/userdata/news/2015/news_270719/photo_150877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93091"/>
            <a:ext cx="3421614" cy="3281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847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500042"/>
            <a:ext cx="85725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Третья инициатива: 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«Повышение доступности и качества высшего образования и улучшение условий проживания студенческой молодёжи».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в вузах страны обучаются более 530 тысяч молодых людей, из них почти 30% – по грантам, выделяемым государством.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повышения доступа и качества высшего образования предлагаю следующие меры.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2018-19 учебном году надо выделить дополнительно 20 тысяч грантов к 54 тысячам, выделяемым ежегодно.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них 11 тысяч – на обучение бакалавров по техническим специальностям.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позволит подготовить тысячи и тысячи специалистов, которые будут востребованы в новой экономике в условиях четвёртой промышленной революции.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Речь идёт, прежде всего, об инженерах, специалистах в области информационных технологий, робототехники,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нано-технологий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это тоже забота государства о нашей молодёжи.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повысить стоимость новых грантов во всех вузах по техническим и сельскохозяйственным специальностям до уровня грантов в национальных вузах.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 меры будут способствовать увеличению охвата высшим образованием выпускников средних школ, что является общемировым трендом.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вложения в человеческие ресурсы.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Создавая систему образования по мировым стандартам, нужно уделять должное внимание условиям обучения и проживания студентов.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500042"/>
            <a:ext cx="864399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остро стоит вопрос обеспечения студентов вузов и колледжей общежитиями.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решения этой задачи надо развернуть работу по строительству общежитий вузами, колледжами,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девелоперскими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компаниями на принципах государственно-частного партнёрства.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Государство, со своей стороны, через Министерство образования и науки будет гарантировать постепенное возмещение части инвестиций, направляемых на строительство общежитий.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Поручаю до конца 2022 года обеспечить строительство новых студенческих общежитий не менее чем на 75 тысяч мест.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позволит полностью решить вопрос с учётом роста потребности в ближайшие годы.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Қазір жыл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сайын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бөлінетін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54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мың грантқа қосымша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2018-19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оқу жылында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тағы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грант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бөлу керек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Оның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мыңы жаңа экономикаға  қажетті техникалық мамандықтар бойынша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бакалаврлық білім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беруге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тиесілі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Сонымен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бірге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2022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жылдың соңына дейін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студенттерге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арнап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кемінде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75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мың орындық жатақхана салуды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тапсырамын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Бұл алдағы жылдарда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өсе түсетін сұранысты ескергеннің өзінде жатақхана тапшылығын біржола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шешеді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Четвёртая инициатива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«Расширение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микрокредитования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рамках проводимой работы по развитию массового предпринимательства среди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самозанятого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безработного населения наиболее эффективным является механизм предоставления льготных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микрокредитов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2017 году было выдано 7200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микрокредитов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сумму 32 миллиарда тенге.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этом ещё 5 тысяч человек, обучившихся по проекту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Бастау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Бизнес», не смогли получить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микрокредиты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начало собственного дела.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*** *** ***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Биыл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қазақстандықтарға берілетін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шағын несиені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былтырғымен салыстырғанда 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 миллиард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теңгеге көбейтуді тапсырамын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Сонда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оның жалпысомасы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жылына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62 миллиард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теңге болады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Нәтижесінде несие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ісін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бастайтын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азаматтардың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саны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былтырғыдан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есеге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артып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мыңға жетеді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Поручаю в 2018 году выделить дополнительно 20 миллиардов тенге, доведя общую сумму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микрокредитования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62 миллиардов тенге.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результате общий охват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микрокредитованием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составит более 14 тысяч человек, что в два раза превысит уровень 2017 года.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Эту работу следует активно продолжать и в последующие годы.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Значимость этой инициативы в том, что она позволит тысячам людей открыть своё собственное дело.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Хотел бы подчеркнуть, что это особенно важно для сельской местности, для развития предпринимательства на селе.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u="sng" dirty="0" smtClean="0">
                <a:solidFill>
                  <a:srgbClr val="FF0000"/>
                </a:solidFill>
              </a:rPr>
              <a:t>Пятая инициатива</a:t>
            </a:r>
            <a:r>
              <a:rPr lang="ru-RU" sz="2000" b="1" u="sng" dirty="0" smtClean="0"/>
              <a:t>: «Дальнейшая газификация страны».</a:t>
            </a:r>
            <a:endParaRPr lang="ru-RU" sz="2000" dirty="0" smtClean="0"/>
          </a:p>
          <a:p>
            <a:r>
              <a:rPr lang="ru-RU" sz="2000" dirty="0" smtClean="0"/>
              <a:t>За годы независимости добыча газа в стране увеличилась с 8 до 52 миллиардов кубометров в год и будет расти дальше.</a:t>
            </a:r>
          </a:p>
          <a:p>
            <a:r>
              <a:rPr lang="ru-RU" sz="2000" dirty="0" smtClean="0"/>
              <a:t>На сегодня уровень газификации населения в стране составляет почти 50%.</a:t>
            </a:r>
          </a:p>
          <a:p>
            <a:r>
              <a:rPr lang="ru-RU" sz="2000" dirty="0" smtClean="0"/>
              <a:t>Газифицировано девять областей.</a:t>
            </a:r>
          </a:p>
          <a:p>
            <a:r>
              <a:rPr lang="ru-RU" sz="2000" dirty="0" smtClean="0"/>
              <a:t>При этом центральные и северные регионы страны всё ещё остаются без газа.</a:t>
            </a:r>
          </a:p>
          <a:p>
            <a:r>
              <a:rPr lang="ru-RU" sz="2000" dirty="0" smtClean="0"/>
              <a:t>*** *** ***</a:t>
            </a:r>
          </a:p>
          <a:p>
            <a:r>
              <a:rPr lang="ru-RU" sz="2000" dirty="0" err="1" smtClean="0"/>
              <a:t>Біз</a:t>
            </a:r>
            <a:r>
              <a:rPr lang="ru-RU" sz="2000" dirty="0" smtClean="0"/>
              <a:t> </a:t>
            </a:r>
            <a:r>
              <a:rPr lang="ru-RU" sz="2000" dirty="0" err="1" smtClean="0"/>
              <a:t>Қараөзек (Қызылорда облысы</a:t>
            </a:r>
            <a:r>
              <a:rPr lang="ru-RU" sz="2000" dirty="0" smtClean="0"/>
              <a:t>) – </a:t>
            </a:r>
            <a:r>
              <a:rPr lang="ru-RU" sz="2000" dirty="0" err="1" smtClean="0"/>
              <a:t>Жезқазған </a:t>
            </a:r>
            <a:r>
              <a:rPr lang="ru-RU" sz="2000" dirty="0" smtClean="0"/>
              <a:t>– </a:t>
            </a:r>
            <a:r>
              <a:rPr lang="ru-RU" sz="2000" dirty="0" err="1" smtClean="0"/>
              <a:t>Қарағанды </a:t>
            </a:r>
            <a:r>
              <a:rPr lang="ru-RU" sz="2000" dirty="0" smtClean="0"/>
              <a:t>– </a:t>
            </a:r>
            <a:r>
              <a:rPr lang="ru-RU" sz="2000" dirty="0" err="1" smtClean="0"/>
              <a:t>Теміртау</a:t>
            </a:r>
            <a:r>
              <a:rPr lang="ru-RU" sz="2000" dirty="0" smtClean="0"/>
              <a:t> – Астана </a:t>
            </a:r>
            <a:r>
              <a:rPr lang="ru-RU" sz="2000" dirty="0" err="1" smtClean="0"/>
              <a:t>бағыты бойынша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магистральді</a:t>
            </a:r>
            <a:r>
              <a:rPr lang="ru-RU" sz="2000" dirty="0" smtClean="0"/>
              <a:t> газ </a:t>
            </a:r>
            <a:r>
              <a:rPr lang="ru-RU" sz="2000" dirty="0" err="1" smtClean="0"/>
              <a:t>құбырын салуымыз</a:t>
            </a:r>
            <a:r>
              <a:rPr lang="ru-RU" sz="2000" dirty="0" smtClean="0"/>
              <a:t> </a:t>
            </a:r>
            <a:r>
              <a:rPr lang="ru-RU" sz="2000" dirty="0" err="1" smtClean="0"/>
              <a:t>керек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Бұл </a:t>
            </a:r>
            <a:r>
              <a:rPr lang="ru-RU" sz="2000" dirty="0" smtClean="0"/>
              <a:t>2 миллион 700 </a:t>
            </a:r>
            <a:r>
              <a:rPr lang="ru-RU" sz="2000" dirty="0" err="1" smtClean="0"/>
              <a:t>мың адамды</a:t>
            </a:r>
            <a:r>
              <a:rPr lang="ru-RU" sz="2000" dirty="0" smtClean="0"/>
              <a:t> </a:t>
            </a:r>
            <a:r>
              <a:rPr lang="ru-RU" sz="2000" dirty="0" err="1" smtClean="0"/>
              <a:t>газбен</a:t>
            </a:r>
            <a:r>
              <a:rPr lang="ru-RU" sz="2000" dirty="0" smtClean="0"/>
              <a:t> </a:t>
            </a:r>
            <a:r>
              <a:rPr lang="ru-RU" sz="2000" dirty="0" err="1" smtClean="0"/>
              <a:t>қамтамасыз етумен</a:t>
            </a:r>
            <a:r>
              <a:rPr lang="ru-RU" sz="2000" dirty="0" smtClean="0"/>
              <a:t> </a:t>
            </a:r>
            <a:r>
              <a:rPr lang="ru-RU" sz="2000" dirty="0" err="1" smtClean="0"/>
              <a:t>қатар</a:t>
            </a:r>
            <a:r>
              <a:rPr lang="ru-RU" sz="2000" dirty="0" smtClean="0"/>
              <a:t>, </a:t>
            </a:r>
            <a:r>
              <a:rPr lang="ru-RU" sz="2000" dirty="0" err="1" smtClean="0"/>
              <a:t>Арқаныңэ кологиялық жағдайына зор</a:t>
            </a:r>
            <a:r>
              <a:rPr lang="ru-RU" sz="2000" dirty="0" smtClean="0"/>
              <a:t> </a:t>
            </a:r>
            <a:r>
              <a:rPr lang="ru-RU" sz="2000" dirty="0" err="1" smtClean="0"/>
              <a:t>ықпал етеді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Астананың өзінде зиянды</a:t>
            </a:r>
            <a:r>
              <a:rPr lang="ru-RU" sz="2000" dirty="0" smtClean="0"/>
              <a:t> </a:t>
            </a:r>
            <a:r>
              <a:rPr lang="ru-RU" sz="2000" dirty="0" err="1" smtClean="0"/>
              <a:t>қалдықтардың ауаға таралуы</a:t>
            </a:r>
            <a:r>
              <a:rPr lang="ru-RU" sz="2000" dirty="0" smtClean="0"/>
              <a:t> 6 </a:t>
            </a:r>
            <a:r>
              <a:rPr lang="ru-RU" sz="2000" dirty="0" err="1" smtClean="0"/>
              <a:t>есеге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немесе</a:t>
            </a:r>
            <a:r>
              <a:rPr lang="ru-RU" sz="2000" dirty="0" smtClean="0"/>
              <a:t> </a:t>
            </a:r>
            <a:r>
              <a:rPr lang="ru-RU" sz="2000" dirty="0" err="1" smtClean="0"/>
              <a:t>жылына</a:t>
            </a:r>
            <a:r>
              <a:rPr lang="ru-RU" sz="2000" dirty="0" smtClean="0"/>
              <a:t> 35 </a:t>
            </a:r>
            <a:r>
              <a:rPr lang="ru-RU" sz="2000" dirty="0" err="1" smtClean="0"/>
              <a:t>мың тоннаға азаяды</a:t>
            </a:r>
            <a:r>
              <a:rPr lang="ru-RU" sz="2000" dirty="0" smtClean="0"/>
              <a:t>.   </a:t>
            </a:r>
          </a:p>
          <a:p>
            <a:r>
              <a:rPr lang="ru-RU" sz="2000" dirty="0" smtClean="0"/>
              <a:t>*** *** ***</a:t>
            </a:r>
          </a:p>
          <a:p>
            <a:r>
              <a:rPr lang="ru-RU" sz="2000" dirty="0" smtClean="0"/>
              <a:t>Нам надо реализовать проект по строительству  магистрального газопровода по маршруту </a:t>
            </a:r>
            <a:r>
              <a:rPr lang="ru-RU" sz="2000" dirty="0" err="1" smtClean="0"/>
              <a:t>Караозек</a:t>
            </a:r>
            <a:r>
              <a:rPr lang="ru-RU" sz="2000" dirty="0" smtClean="0"/>
              <a:t> (</a:t>
            </a:r>
            <a:r>
              <a:rPr lang="ru-RU" sz="2000" dirty="0" err="1" smtClean="0"/>
              <a:t>Кызылординская</a:t>
            </a:r>
            <a:r>
              <a:rPr lang="ru-RU" sz="2000" dirty="0" smtClean="0"/>
              <a:t> область) – </a:t>
            </a:r>
            <a:r>
              <a:rPr lang="ru-RU" sz="2000" dirty="0" err="1" smtClean="0"/>
              <a:t>Жезказган</a:t>
            </a:r>
            <a:r>
              <a:rPr lang="ru-RU" sz="2000" dirty="0" smtClean="0"/>
              <a:t> – Караганда – Темиртау – Астана.</a:t>
            </a: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42844" y="214290"/>
            <a:ext cx="871543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этого требуется привлечь соответствующие средства, в том числе от международных финансовых институтов.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позволит не только обеспечить газом 2,7 миллиона человек, но и  создать новые производства малого и среднего бизнеса.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Также улучшится экология.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Только в Астане перевод на газ снизит вредные выбросы в атмосферу в 6 раз или на 35 тысяч тонн в год.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Реализация этого проекта даст возможность в дальнейшем газифицировать и другие регионы.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142852"/>
            <a:ext cx="857256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Вот Пять Президентских инициатив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 реализация позволит создать новые рабочие места и будет способствовать дальнейшему росту экономики страны.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Поручаю Правительству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Нацбанку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детально проработать механизмы их реализации.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Прошу депутатов Парламента своевременно внести необходимые изменения в законодательство.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Учитывая абсолютную значимость этих инициатив, требуется широкое обсуждение подходов по их эффективной реализации.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Также важно провести разъяснительную работу среди населения и бизнеса.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Партия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НұрОтан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возьмёт под контроль исполнение этих важных для народа мер.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00042"/>
            <a:ext cx="8136904" cy="5138758"/>
          </a:xfrm>
        </p:spPr>
        <p:txBody>
          <a:bodyPr>
            <a:noAutofit/>
          </a:bodyPr>
          <a:lstStyle/>
          <a:p>
            <a:pPr algn="just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Первое.</a:t>
            </a:r>
            <a:r>
              <a:rPr lang="ru-RU" sz="3200" dirty="0" smtClean="0"/>
              <a:t> В 2018 году учителям, перешедшим на обновленное содержание преподавания, будут увеличены должностные оклады на 30 процентов. Это повышение охватит 68 процентов учителей от общего их количества. А после сдачи квалификационных тестов их должностные оклады будут увеличены дополнительно на 50 процентов.</a:t>
            </a:r>
          </a:p>
          <a:p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42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619" y="188640"/>
            <a:ext cx="89107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 </a:t>
            </a:r>
          </a:p>
          <a:p>
            <a:pPr algn="ctr"/>
            <a:endParaRPr lang="ru-RU" sz="4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2" y="571480"/>
            <a:ext cx="820891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Второе.</a:t>
            </a:r>
            <a:r>
              <a:rPr lang="ru-RU" sz="3200" dirty="0" smtClean="0"/>
              <a:t> Переход на новую систему оплаты труда бюджетников позволил поднять заработную плату в образовании на 29 процентов, здравоохранении на 28 процентов, а также увеличить заработную плату социальным работникам на 40 процентов и стипендии на 25 процентов.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78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57200" y="500042"/>
            <a:ext cx="8686800" cy="5881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solidFill>
                  <a:srgbClr val="FF0000"/>
                </a:solidFill>
              </a:rPr>
              <a:t>Третье.</a:t>
            </a:r>
            <a:r>
              <a:rPr lang="ru-RU" sz="4800" dirty="0" smtClean="0"/>
              <a:t> За счет роста базовой пенсии и ее индексации с июля 2018 года средний размер пенсии увеличится на 37 процентов по отношению к 2017 году.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7428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71480"/>
            <a:ext cx="8507288" cy="6025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i="1" dirty="0" smtClean="0"/>
          </a:p>
          <a:p>
            <a:pPr marL="0" indent="0" algn="ctr">
              <a:buNone/>
            </a:pPr>
            <a:endParaRPr lang="ru-RU" sz="3200" b="1" i="1" dirty="0" smtClean="0"/>
          </a:p>
          <a:p>
            <a:pPr marL="0" indent="0" algn="ctr">
              <a:buNone/>
            </a:pPr>
            <a:endParaRPr lang="ru-RU" sz="3200" b="1" i="1" dirty="0" smtClean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FF0000"/>
                </a:solidFill>
              </a:rPr>
              <a:t>Пять Президентских социальных инициатив</a:t>
            </a:r>
            <a:endParaRPr lang="ru-RU" sz="40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8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endParaRPr lang="ru-RU" b="1" u="sng" dirty="0" smtClean="0"/>
          </a:p>
          <a:p>
            <a:r>
              <a:rPr lang="ru-RU" b="1" u="sng" dirty="0" smtClean="0">
                <a:solidFill>
                  <a:srgbClr val="FF0000"/>
                </a:solidFill>
              </a:rPr>
              <a:t>Первая инициатива</a:t>
            </a:r>
            <a:r>
              <a:rPr lang="ru-RU" b="1" u="sng" dirty="0" smtClean="0"/>
              <a:t>: «Новые возможности приобретения жилья для каждой семьи».</a:t>
            </a:r>
            <a:endParaRPr lang="ru-RU" dirty="0" smtClean="0"/>
          </a:p>
          <a:p>
            <a:r>
              <a:rPr lang="ru-RU" dirty="0" smtClean="0"/>
              <a:t>Мы много сделали за последние годы для того, чтобы расширить возможности наших граждан в приобретении жилья.</a:t>
            </a:r>
          </a:p>
          <a:p>
            <a:r>
              <a:rPr lang="ru-RU" dirty="0" smtClean="0"/>
              <a:t>За 2017 год введено 11,2 </a:t>
            </a:r>
            <a:r>
              <a:rPr lang="ru-RU" dirty="0" err="1" smtClean="0"/>
              <a:t>млн</a:t>
            </a:r>
            <a:r>
              <a:rPr lang="ru-RU" dirty="0" smtClean="0"/>
              <a:t> м² жилья.</a:t>
            </a:r>
          </a:p>
          <a:p>
            <a:r>
              <a:rPr lang="ru-RU" dirty="0" smtClean="0"/>
              <a:t>Это рекордная цифра.</a:t>
            </a:r>
          </a:p>
          <a:p>
            <a:r>
              <a:rPr lang="ru-RU" dirty="0" smtClean="0"/>
              <a:t>Однако этого не достаточно.</a:t>
            </a:r>
          </a:p>
          <a:p>
            <a:r>
              <a:rPr lang="ru-RU" dirty="0" smtClean="0"/>
              <a:t>До сих пор немало семей не имеют собственного жилья.</a:t>
            </a:r>
          </a:p>
          <a:p>
            <a:r>
              <a:rPr lang="ru-RU" dirty="0" smtClean="0"/>
              <a:t>Это проблема исключительной социальной значимости.</a:t>
            </a:r>
          </a:p>
          <a:p>
            <a:r>
              <a:rPr lang="ru-RU" dirty="0" smtClean="0"/>
              <a:t>Надо создать все условия для её решения, повысив доступность жилищной ипотеки для широких масс.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5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500042"/>
            <a:ext cx="8507288" cy="6097310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Нужны механизмы предоставления дешёвых ресурсов, когда каждый работающий сможет купить квартиру в кредит и обслуживать этот </a:t>
            </a:r>
            <a:r>
              <a:rPr lang="ru-RU" sz="4000" dirty="0" err="1" smtClean="0"/>
              <a:t>займ</a:t>
            </a:r>
            <a:r>
              <a:rPr lang="ru-RU" sz="4000" dirty="0" smtClean="0"/>
              <a:t> с учётом возможностей семейного бюджета.</a:t>
            </a:r>
          </a:p>
          <a:p>
            <a:r>
              <a:rPr lang="ru-RU" sz="4000" dirty="0" smtClean="0"/>
              <a:t>Поэтому я предлагаю запустить программу «7 – 20 – 25». </a:t>
            </a:r>
          </a:p>
          <a:p>
            <a:r>
              <a:rPr lang="ru-RU" sz="4000" dirty="0" smtClean="0"/>
              <a:t>Каждый работающий </a:t>
            </a:r>
            <a:r>
              <a:rPr lang="ru-RU" sz="4000" dirty="0" err="1" smtClean="0"/>
              <a:t>казахстанец</a:t>
            </a:r>
            <a:r>
              <a:rPr lang="ru-RU" sz="4000" dirty="0" smtClean="0"/>
              <a:t> будет иметь возможность получить ипотечный </a:t>
            </a:r>
            <a:r>
              <a:rPr lang="ru-RU" sz="4000" dirty="0" err="1" smtClean="0"/>
              <a:t>займ</a:t>
            </a:r>
            <a:r>
              <a:rPr lang="ru-RU" sz="4000" dirty="0" smtClean="0"/>
              <a:t> в тенге по следующим условиям.</a:t>
            </a:r>
          </a:p>
          <a:p>
            <a:r>
              <a:rPr lang="ru-RU" sz="4000" dirty="0" smtClean="0"/>
              <a:t>Ставка вознаграждения по кредиту – не более 7 процентов в год, а не 14-16% как сейчас.</a:t>
            </a:r>
          </a:p>
          <a:p>
            <a:r>
              <a:rPr lang="ru-RU" sz="4000" dirty="0" smtClean="0"/>
              <a:t>Если сегодня банки требуют первоначальный взнос до 30%, а иногда и  до 50%, то по этой программе первоначальный взнос не должен превышать 20%.</a:t>
            </a:r>
          </a:p>
          <a:p>
            <a:r>
              <a:rPr lang="ru-RU" sz="4000" dirty="0" smtClean="0"/>
              <a:t>Срок кредита не 10-15 лет, а до 25 лет, чтобы снизить для людей размеры ежемесячных платежей.</a:t>
            </a:r>
          </a:p>
          <a:p>
            <a:pPr marL="0" indent="0" algn="ctr">
              <a:buNone/>
            </a:pPr>
            <a:r>
              <a:rPr lang="ru-RU" sz="4000" dirty="0" smtClean="0"/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10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Жеті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Жиырма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Жиырма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бес»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бағдарламасы арқылы ипотекалық несиенің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Жылдық мөлшерлемесі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7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проценттен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аспайтын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-бастапқы жарнасы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20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процентке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дейін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мерзімі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 25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жылға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дейін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болады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*** *** ***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Для этого необходимо задействовать возможности Национального банка, банков второго уровня и фондового рынка.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Нацбанку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необходимо создать специальную компанию, которая привлечёт не менее 1 триллиона тенге и направит на выкуп новых ипотечных кредитов, предоставленных банками на вышеназванных условиях.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Реализация программы даст мощный импульс жилищному строительству.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итоге, повысится доступность приобретения жилья для миллионов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казахстанцев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Это так же будет работать на рост экономики, малого и среднего бизнеса, создаёт новые рабочие места.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Мечты многих наших граждан станут реальностью!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428604"/>
            <a:ext cx="850112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Вторая инициатива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«Снижение налоговой нагрузки для повышения заработных плат низкооплачиваемых работников».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Салыстырмалы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түрде төмен жалақы алатын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қазақстандықтарды қолдау үшін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2019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жылдың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қаңтарынан бастап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олардың салық жүктемесін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есеге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азайтып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 процент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қана салық салуды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ұсынамын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*** *** ***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целях поддержки работающих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казахстанцев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относительно низким размером заработной платы предлагаю с 1 января 2019 года снизить их налоговую нагрузку в 10 раз – до 1%.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Снижение налоговой нагрузки через индивидуальный подоходный налог надо сделать для тех, кто получает оплату труда не более 25-кратного размера минимального расчётного показателя в месяц.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этом необходимо, чтобы высвобождаемые средства от такого снижения были направлены на увеличение оплаты их труда.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результате, у не менее одной трети наёмных работников страны, это более 2 миллионов человек, вырастет заработная плата без увеличения нагрузки на работодателей.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дальнейшем Правительству нужно изучить возможности внедрения прогрессивной шкалы подоходного налога.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135</TotalTime>
  <Words>910</Words>
  <Application>Microsoft Office PowerPoint</Application>
  <PresentationFormat>Экран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Русского</dc:creator>
  <cp:lastModifiedBy>innovaciya_1</cp:lastModifiedBy>
  <cp:revision>17</cp:revision>
  <dcterms:created xsi:type="dcterms:W3CDTF">2018-01-11T20:52:35Z</dcterms:created>
  <dcterms:modified xsi:type="dcterms:W3CDTF">2018-03-14T08:04:26Z</dcterms:modified>
</cp:coreProperties>
</file>